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1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71" r:id="rId7"/>
    <p:sldId id="262" r:id="rId8"/>
    <p:sldId id="261" r:id="rId9"/>
    <p:sldId id="263" r:id="rId10"/>
    <p:sldId id="264" r:id="rId11"/>
    <p:sldId id="265" r:id="rId12"/>
    <p:sldId id="266" r:id="rId13"/>
    <p:sldId id="260" r:id="rId14"/>
    <p:sldId id="267" r:id="rId15"/>
    <p:sldId id="268" r:id="rId16"/>
    <p:sldId id="269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61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jpg>
</file>

<file path=ppt/media/image2.jp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11FB4-D70F-47DE-8A5D-355AAE40575E}" type="datetimeFigureOut">
              <a:rPr lang="en-GB" smtClean="0"/>
              <a:t>05/12/2024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DD6F15-1EA4-4CF2-BD9D-1ADC696611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222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DD6F15-1EA4-4CF2-BD9D-1ADC6966114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326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F5DC7-DA03-DA19-013D-26F244C83B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C1FC85-00D1-814C-176D-756EA49DAB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A387C-CC89-82C9-E2AD-BA148F22E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797AA-1F4B-FACD-8FE4-E9C19352D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C79F1-329C-B9BE-661E-A8D7D0B8A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709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82157-F5CB-BDA8-CF29-AB1C9BBE9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2C847-BF11-7C20-A3A3-62B789F0C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4E6F9-8870-C0DA-A213-D9891144C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69A96-81D3-EBF2-E7E2-744D7F804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6F50-7EBC-109F-EE03-67A805C4E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24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D2A894-3049-83DF-6729-F70C50B8F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FD46C7-C53B-834C-5821-F553D82E0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55C19-51DB-A52E-CDFE-24B03737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58679-6E51-A39D-73B7-B9D688511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1020B-5646-7163-96BD-981274EDA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42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1" y="688288"/>
            <a:ext cx="3325091" cy="3966824"/>
          </a:xfrm>
        </p:spPr>
        <p:txBody>
          <a:bodyPr anchor="t">
            <a:noAutofit/>
          </a:bodyPr>
          <a:lstStyle>
            <a:lvl1pPr>
              <a:defRPr sz="54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685799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83728" y="5936852"/>
            <a:ext cx="246264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722411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6" userDrawn="1">
          <p15:clr>
            <a:srgbClr val="FBAE40"/>
          </p15:clr>
        </p15:guide>
        <p15:guide id="2" pos="7386" userDrawn="1">
          <p15:clr>
            <a:srgbClr val="FBAE40"/>
          </p15:clr>
        </p15:guide>
        <p15:guide id="3" pos="3840" userDrawn="1">
          <p15:clr>
            <a:srgbClr val="FBAE40"/>
          </p15:clr>
        </p15:guide>
        <p15:guide id="4" orient="horz" pos="542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044" y="685801"/>
            <a:ext cx="5745956" cy="2057400"/>
          </a:xfrm>
        </p:spPr>
        <p:txBody>
          <a:bodyPr wrap="square" anchor="t">
            <a:noAutofit/>
          </a:bodyPr>
          <a:lstStyle>
            <a:lvl1pPr>
              <a:defRPr sz="45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E235B5-1CFD-192F-6EB8-F70885CA89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212" y="3429001"/>
            <a:ext cx="2462645" cy="2380243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5E227211-DEE4-1F0C-C1BA-C744EE226C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212" y="2826328"/>
            <a:ext cx="246264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AB1C8803-0542-76BB-6DF0-FCC5FE74BC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40678" y="2819906"/>
            <a:ext cx="246264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7144" y="2826328"/>
            <a:ext cx="246264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340678" y="3429001"/>
            <a:ext cx="2462645" cy="2380239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35C6E61-8847-4830-9FF4-365A758995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237144" y="3429002"/>
            <a:ext cx="2462645" cy="2380235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300532" y="5885948"/>
            <a:ext cx="8496344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25717" rIns="25717"/>
          <a:lstStyle/>
          <a:p>
            <a:endParaRPr sz="1013"/>
          </a:p>
        </p:txBody>
      </p:sp>
    </p:spTree>
    <p:extLst>
      <p:ext uri="{BB962C8B-B14F-4D97-AF65-F5344CB8AC3E}">
        <p14:creationId xmlns:p14="http://schemas.microsoft.com/office/powerpoint/2010/main" val="42440634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6" userDrawn="1">
          <p15:clr>
            <a:srgbClr val="FBAE40"/>
          </p15:clr>
        </p15:guide>
        <p15:guide id="2" pos="7386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044" y="685804"/>
            <a:ext cx="5745956" cy="2069086"/>
          </a:xfrm>
        </p:spPr>
        <p:txBody>
          <a:bodyPr anchor="t">
            <a:noAutofit/>
          </a:bodyPr>
          <a:lstStyle>
            <a:lvl1pPr>
              <a:defRPr sz="45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E235B5-1CFD-192F-6EB8-F70885CA89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212" y="3429001"/>
            <a:ext cx="2462645" cy="2380243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5E227211-DEE4-1F0C-C1BA-C744EE226C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212" y="2826328"/>
            <a:ext cx="246264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0678" y="2826328"/>
            <a:ext cx="246264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340678" y="3429001"/>
            <a:ext cx="2462645" cy="2380239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300532" y="5885948"/>
            <a:ext cx="8496344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25717" rIns="25717"/>
          <a:lstStyle/>
          <a:p>
            <a:endParaRPr sz="1013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640115" y="1153398"/>
            <a:ext cx="2153841" cy="449925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750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6" userDrawn="1">
          <p15:clr>
            <a:srgbClr val="FBAE40"/>
          </p15:clr>
        </p15:guide>
        <p15:guide id="2" pos="7386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044" y="688289"/>
            <a:ext cx="4221956" cy="2689838"/>
          </a:xfrm>
        </p:spPr>
        <p:txBody>
          <a:bodyPr anchor="t">
            <a:noAutofit/>
          </a:bodyPr>
          <a:lstStyle>
            <a:lvl1pPr>
              <a:defRPr sz="45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21432" y="1030326"/>
            <a:ext cx="357252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21432" y="1632997"/>
            <a:ext cx="3572525" cy="119333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300532" y="5885948"/>
            <a:ext cx="8496344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25717" rIns="25717"/>
          <a:lstStyle/>
          <a:p>
            <a:endParaRPr sz="1013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F14F2A9-59FA-754E-5B1E-11A58CA07A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1432" y="2836717"/>
            <a:ext cx="357252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B23DCBD-0AA5-7D57-EC78-48DF1E6328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221432" y="3439389"/>
            <a:ext cx="3572525" cy="1411538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020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6" userDrawn="1">
          <p15:clr>
            <a:srgbClr val="FBAE40"/>
          </p15:clr>
        </p15:guide>
        <p15:guide id="2" pos="7386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044" y="688290"/>
            <a:ext cx="4221956" cy="2138039"/>
          </a:xfrm>
        </p:spPr>
        <p:txBody>
          <a:bodyPr anchor="t">
            <a:noAutofit/>
          </a:bodyPr>
          <a:lstStyle>
            <a:lvl1pPr>
              <a:defRPr sz="45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E235B5-1CFD-192F-6EB8-F70885CA89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211" y="3429001"/>
            <a:ext cx="3857626" cy="2380243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5E227211-DEE4-1F0C-C1BA-C744EE226C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212" y="2826328"/>
            <a:ext cx="385762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300532" y="5885948"/>
            <a:ext cx="8496344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25717" rIns="25717"/>
          <a:lstStyle/>
          <a:p>
            <a:endParaRPr sz="1013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72001" y="1153398"/>
            <a:ext cx="4221956" cy="449925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50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6" userDrawn="1">
          <p15:clr>
            <a:srgbClr val="FBAE40"/>
          </p15:clr>
        </p15:guide>
        <p15:guide id="2" pos="7386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044" y="688289"/>
            <a:ext cx="4221956" cy="2689838"/>
          </a:xfrm>
        </p:spPr>
        <p:txBody>
          <a:bodyPr anchor="t">
            <a:noAutofit/>
          </a:bodyPr>
          <a:lstStyle>
            <a:lvl1pPr>
              <a:defRPr sz="4500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21432" y="1030326"/>
            <a:ext cx="357252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4F64B39-6AAB-933F-C46A-07FA43BE056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21432" y="1632997"/>
            <a:ext cx="3572525" cy="1193330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9CC6E57F-E43B-2EE4-AB08-63909F883D55}"/>
              </a:ext>
            </a:extLst>
          </p:cNvPr>
          <p:cNvSpPr/>
          <p:nvPr userDrawn="1"/>
        </p:nvSpPr>
        <p:spPr>
          <a:xfrm>
            <a:off x="300532" y="5885948"/>
            <a:ext cx="8496344" cy="1"/>
          </a:xfrm>
          <a:prstGeom prst="line">
            <a:avLst/>
          </a:prstGeom>
          <a:ln w="12700">
            <a:solidFill>
              <a:srgbClr val="000000"/>
            </a:solidFill>
            <a:miter/>
          </a:ln>
        </p:spPr>
        <p:txBody>
          <a:bodyPr lIns="25717" rIns="25717"/>
          <a:lstStyle/>
          <a:p>
            <a:endParaRPr sz="1013"/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8F14F2A9-59FA-754E-5B1E-11A58CA07A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21432" y="2836717"/>
            <a:ext cx="357252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0B23DCBD-0AA5-7D57-EC78-48DF1E6328C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221432" y="3439389"/>
            <a:ext cx="3572525" cy="1411538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11">
            <a:extLst>
              <a:ext uri="{FF2B5EF4-FFF2-40B4-BE49-F238E27FC236}">
                <a16:creationId xmlns:a16="http://schemas.microsoft.com/office/drawing/2014/main" id="{D96AF8D7-D3E5-B5C6-030A-DFBC5AEC7D0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4211" y="3616038"/>
            <a:ext cx="4127789" cy="207190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68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6" userDrawn="1">
          <p15:clr>
            <a:srgbClr val="FBAE40"/>
          </p15:clr>
        </p15:guide>
        <p15:guide id="2" pos="7386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CD049-71FF-411B-BCE5-A051E826B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C7692D-ABCF-997B-650B-266DF91A7F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749"/>
            <a:ext cx="20574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CE306B-148D-CE50-D43B-2DEE13785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749"/>
            <a:ext cx="30861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411AD-3E1B-501F-B9F8-D0AAF3F5F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4492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E72686-CE9D-3B74-9DE2-86FB708C15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356749"/>
            <a:ext cx="20574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D822D6-F437-1E07-DBC9-57FD73212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749"/>
            <a:ext cx="3086100" cy="36433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AF305-6821-F7EE-9D30-6FE81EC2B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179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E9D17-3C6C-52AA-A27D-8FE21E517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E7CB2-3CDB-2DA0-91A1-0AFF7D5D3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55AD9-735F-FAAB-B8DF-860106862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7197E-5D95-0357-7D88-868C0A216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5D53F-0E53-BDAC-B696-574148E58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847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BE5FA-A73B-B042-4DB2-FDFE66B5A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1" y="688288"/>
            <a:ext cx="3325091" cy="3966824"/>
          </a:xfrm>
        </p:spPr>
        <p:txBody>
          <a:bodyPr anchor="t">
            <a:noAutofit/>
          </a:bodyPr>
          <a:lstStyle>
            <a:lvl1pPr>
              <a:defRPr sz="5625" b="0">
                <a:latin typeface="+mn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4AF4F-C46E-4A7B-AF85-1B8E60C40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73946-9152-2148-B286-BEF1B04A819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F42E324-B3F9-BA8B-E636-0DB5DCF6B8A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4572000" cy="685799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34E5E201-FB99-8711-C52C-CBA123864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83728" y="5936852"/>
            <a:ext cx="2462645" cy="602673"/>
          </a:xfrm>
        </p:spPr>
        <p:txBody>
          <a:bodyPr anchor="b">
            <a:normAutofit/>
          </a:bodyPr>
          <a:lstStyle>
            <a:lvl1pPr marL="0" indent="0">
              <a:buNone/>
              <a:defRPr sz="123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3551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6" userDrawn="1">
          <p15:clr>
            <a:srgbClr val="FBAE40"/>
          </p15:clr>
        </p15:guide>
        <p15:guide id="2" pos="7386" userDrawn="1">
          <p15:clr>
            <a:srgbClr val="FBAE40"/>
          </p15:clr>
        </p15:guide>
        <p15:guide id="3" pos="3840" userDrawn="1">
          <p15:clr>
            <a:srgbClr val="FBAE40"/>
          </p15:clr>
        </p15:guide>
        <p15:guide id="4" orient="horz" pos="5424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0"/>
          <p:cNvSpPr>
            <a:spLocks noGrp="1"/>
          </p:cNvSpPr>
          <p:nvPr>
            <p:ph type="sldNum" sz="quarter" idx="4294967295"/>
          </p:nvPr>
        </p:nvSpPr>
        <p:spPr>
          <a:xfrm>
            <a:off x="0" y="0"/>
            <a:ext cx="800000" cy="400000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0"/>
            </a:ext>
          </a:extLst>
        </p:spPr>
        <p:txBody>
          <a:bodyPr/>
          <a:lstStyle>
            <a:lvl1pPr/>
          </a:lstStyle>
          <a:p>
            <a:pPr algn="l"/>
            <a:fld id="{F7021451-1387-4CA6-816F-3879F97B5CBC}" type="slidenum">
              <a:rPr lang="en-US" b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95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72989-DE3C-D928-DF06-26A67DE88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1C5C7B-A5DA-4EF9-55A1-8C740CD67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59C4E-F24C-5244-CC7A-591713148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4F913-98D5-5F33-F1C1-ABEC80CD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CB7BA-AD4C-F1D9-1607-998ADB8CF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76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3AF54-2A5A-5F5B-FCFB-D80658157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2A649-DC09-72A8-C0AD-8C35BE367B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80CA0F-C47D-F8E2-FA3D-B376B0D4EA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58C70F-322E-F666-F365-C01707C1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FE096-EEAF-8B04-C06C-6F12866C0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62B94-2E7A-671A-44FD-E947411C2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97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E405E-F04D-3A42-F15E-03D69676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03F9F4-51BE-E068-00F0-50C7C5532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9EE55A-68EB-3A76-3386-C2365A376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E9552B-8FCA-5336-480F-363CB508B5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D70E99-F508-6D91-8BE0-0D640582C0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9D122F-ECE8-6824-F6FC-918B1BB43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0C2BE1-D562-AB9A-B786-00CBA2ADE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F2A433-3910-22FC-74DE-C25B9A90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59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C42A9-6EF2-0F57-346A-4E5E4FF54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5360E-A7AF-D0E8-0890-F04B4D02A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77FFE-63BA-118A-1AF5-627A631C0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DA6BD2-FF5F-54B2-69F1-4A147FD64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58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2C031C-EE1B-00CC-4EB9-54124B240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D39991-2E62-48F3-386C-45F969104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0F424-70AD-B674-3F93-4FDE7FCA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5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AFF3B-6FCD-2EA2-7341-7D6ABC355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F3AFC-F6A1-C42C-88D9-094CA567D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BAA46E-BEE2-1972-A451-AEE52F00C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24A253-78F2-CF36-14BD-A023C07F6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46BF72-22A5-4E0E-8CF0-34826B175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D9D2F-DD61-2FEE-AC73-CF08DB78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197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E2AF0-B849-9FC4-4361-72EEEEF28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C1D1C4-406E-582F-9A27-5D06DFB96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E11361-1658-809B-6280-F7998A7BE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D77EAC-6FD3-FB83-C40B-7E0CF3A79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937D3F-DCFA-07DD-8554-33065D00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E54EC9-A4B6-814D-9AB0-5C18F8DE7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25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0A7051-54AF-6E49-9345-E08BB3E95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18D6E-3894-11C3-ACFB-6EFF6F24A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CBBDF-FFB7-20D2-F6A7-948C73FCD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645DF-D0C0-6723-76F8-79A8DFA121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0F04B-C6D2-C245-B492-15E93BE8F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66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8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BD9625-ED1C-9C68-D8B9-B6502FCCB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524"/>
            <a:ext cx="7886700" cy="13251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293A9-2FAF-A155-DC7A-FE995344A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229"/>
            <a:ext cx="7886700" cy="4351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1B5DE-B15D-9D1C-21D2-953FFCB007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15351" y="323959"/>
            <a:ext cx="279866" cy="3643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E72D20E-321F-EE4C-A76D-7EFD4B1BDA0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">
            <a:extLst>
              <a:ext uri="{FF2B5EF4-FFF2-40B4-BE49-F238E27FC236}">
                <a16:creationId xmlns:a16="http://schemas.microsoft.com/office/drawing/2014/main" id="{2CC72135-826E-3084-1ACC-9293218F24EE}"/>
              </a:ext>
            </a:extLst>
          </p:cNvPr>
          <p:cNvGrpSpPr/>
          <p:nvPr userDrawn="1"/>
        </p:nvGrpSpPr>
        <p:grpSpPr>
          <a:xfrm>
            <a:off x="8512912" y="6275882"/>
            <a:ext cx="283964" cy="267073"/>
            <a:chOff x="0" y="0"/>
            <a:chExt cx="504824" cy="356095"/>
          </a:xfrm>
        </p:grpSpPr>
        <p:sp>
          <p:nvSpPr>
            <p:cNvPr id="8" name="Line">
              <a:extLst>
                <a:ext uri="{FF2B5EF4-FFF2-40B4-BE49-F238E27FC236}">
                  <a16:creationId xmlns:a16="http://schemas.microsoft.com/office/drawing/2014/main" id="{024BCD63-D1A0-9E6D-3EA4-16D1E0509D18}"/>
                </a:ext>
              </a:extLst>
            </p:cNvPr>
            <p:cNvSpPr/>
            <p:nvPr/>
          </p:nvSpPr>
          <p:spPr>
            <a:xfrm>
              <a:off x="0" y="180134"/>
              <a:ext cx="504825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013"/>
            </a:p>
          </p:txBody>
        </p:sp>
        <p:sp>
          <p:nvSpPr>
            <p:cNvPr id="9" name="Line">
              <a:extLst>
                <a:ext uri="{FF2B5EF4-FFF2-40B4-BE49-F238E27FC236}">
                  <a16:creationId xmlns:a16="http://schemas.microsoft.com/office/drawing/2014/main" id="{3E483999-BF7F-A26B-845E-8C65CD948361}"/>
                </a:ext>
              </a:extLst>
            </p:cNvPr>
            <p:cNvSpPr/>
            <p:nvPr/>
          </p:nvSpPr>
          <p:spPr>
            <a:xfrm>
              <a:off x="324689" y="0"/>
              <a:ext cx="177185" cy="177184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013"/>
            </a:p>
          </p:txBody>
        </p:sp>
        <p:sp>
          <p:nvSpPr>
            <p:cNvPr id="10" name="Line">
              <a:extLst>
                <a:ext uri="{FF2B5EF4-FFF2-40B4-BE49-F238E27FC236}">
                  <a16:creationId xmlns:a16="http://schemas.microsoft.com/office/drawing/2014/main" id="{B9696663-8271-B1D6-1A2F-9E2DDAA3DD5E}"/>
                </a:ext>
              </a:extLst>
            </p:cNvPr>
            <p:cNvSpPr/>
            <p:nvPr/>
          </p:nvSpPr>
          <p:spPr>
            <a:xfrm flipV="1">
              <a:off x="324689" y="178911"/>
              <a:ext cx="177185" cy="177185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 sz="1013"/>
            </a:p>
          </p:txBody>
        </p:sp>
      </p:grpSp>
      <p:sp>
        <p:nvSpPr>
          <p:cNvPr id="11" name="textruta 3">
            <a:extLst>
              <a:ext uri="{FF2B5EF4-FFF2-40B4-BE49-F238E27FC236}">
                <a16:creationId xmlns:a16="http://schemas.microsoft.com/office/drawing/2014/main" id="{2DC00BBB-96D5-E144-A351-6386B4BABF32}"/>
              </a:ext>
            </a:extLst>
          </p:cNvPr>
          <p:cNvSpPr txBox="1"/>
          <p:nvPr userDrawn="1"/>
        </p:nvSpPr>
        <p:spPr>
          <a:xfrm>
            <a:off x="8030607" y="6260827"/>
            <a:ext cx="569835" cy="24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717" rIns="25717">
            <a:spAutoFit/>
          </a:bodyPr>
          <a:lstStyle>
            <a:lvl1pPr>
              <a:lnSpc>
                <a:spcPct val="90000"/>
              </a:lnSpc>
              <a:spcBef>
                <a:spcPts val="600"/>
              </a:spcBef>
              <a:defRPr sz="2000">
                <a:solidFill>
                  <a:srgbClr val="000000"/>
                </a:solidFill>
              </a:defRPr>
            </a:lvl1pPr>
          </a:lstStyle>
          <a:p>
            <a:r>
              <a:rPr sz="1125" dirty="0"/>
              <a:t>NEXT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1BC50-F5C7-B39F-F295-96C0BF7EA5D3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410" y="6418052"/>
            <a:ext cx="190738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43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3" r:id="rId10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94" userDrawn="1">
          <p15:clr>
            <a:srgbClr val="F26B43"/>
          </p15:clr>
        </p15:guide>
        <p15:guide id="3" orient="horz" pos="5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8433" y="4907217"/>
            <a:ext cx="7772400" cy="1470025"/>
          </a:xfrm>
        </p:spPr>
        <p:txBody>
          <a:bodyPr/>
          <a:lstStyle/>
          <a:p>
            <a:pPr algn="l"/>
            <a:r>
              <a:rPr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The History of</a:t>
            </a:r>
            <a:r>
              <a:rPr lang="tr-TR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 </a:t>
            </a:r>
            <a:r>
              <a:rPr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 </a:t>
            </a:r>
            <a:br>
              <a:rPr lang="tr-TR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</a:br>
            <a:r>
              <a:rPr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UEFA Champions League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2697" y="5874774"/>
            <a:ext cx="6400800" cy="358877"/>
          </a:xfrm>
        </p:spPr>
        <p:txBody>
          <a:bodyPr>
            <a:normAutofit/>
          </a:bodyPr>
          <a:lstStyle/>
          <a:p>
            <a:pPr algn="l"/>
            <a:r>
              <a:rPr lang="tr-TR" sz="1800" dirty="0">
                <a:solidFill>
                  <a:schemeClr val="bg2"/>
                </a:solidFill>
                <a:latin typeface="Impact" panose="020B0806030902050204" pitchFamily="34" charset="0"/>
              </a:rPr>
              <a:t>Ali Cagan Sanli – s26942</a:t>
            </a:r>
            <a:endParaRPr sz="1800" dirty="0">
              <a:solidFill>
                <a:schemeClr val="bg2"/>
              </a:solidFill>
              <a:latin typeface="Impact" panose="020B0806030902050204" pitchFamily="34" charset="0"/>
            </a:endParaRPr>
          </a:p>
        </p:txBody>
      </p:sp>
      <p:pic>
        <p:nvPicPr>
          <p:cNvPr id="4" name="UEFA Champions League - Full Version">
            <a:hlinkClick r:id="" action="ppaction://media"/>
            <a:extLst>
              <a:ext uri="{FF2B5EF4-FFF2-40B4-BE49-F238E27FC236}">
                <a16:creationId xmlns:a16="http://schemas.microsoft.com/office/drawing/2014/main" id="{60AAF01E-2877-8ADF-976C-EB7B6052FF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58200" y="630918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0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390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Modern-Day Competition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current format features group stages and knockout rounds, showcasing the best teams and players from Europe and beyond.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Challenges and Controversies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Financial dominance by elite clubs, the Super League proposal, and VAR controversies are some of the challenges facing the competition.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Milestones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competition evolved over time, introducing group stages, changing qualification rules, and expanding to include more teams from various leagues.</a:t>
            </a:r>
          </a:p>
        </p:txBody>
      </p:sp>
    </p:spTree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of the Champions League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Planned format changes, including the Swiss model, aim to enhance competition. UEFA envisions continued global growth and appeal.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Fun Facts and Trivia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First goal scorer: João Baptista Martins.</a:t>
            </a:r>
          </a:p>
          <a:p>
            <a:r>
              <a:t>Most hat-tricks: Messi and Ronaldo.</a:t>
            </a:r>
          </a:p>
          <a:p>
            <a:r>
              <a:t>Countries with the most winners: Spain, England, and Italy.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UEFA Champions League has evolved into a global spectacle, capturing the hearts of football fans and shaping the sport's future.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Q&amp;A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Thank you! 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0FE2D22C-409B-48AF-B24F-7988A8F7F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3587" y="349664"/>
            <a:ext cx="4384178" cy="1638377"/>
          </a:xfrm>
        </p:spPr>
        <p:txBody>
          <a:bodyPr anchor="b">
            <a:normAutofit/>
          </a:bodyPr>
          <a:lstStyle/>
          <a:p>
            <a:r>
              <a:rPr lang="en-GB" sz="4200" dirty="0">
                <a:latin typeface="Impact" panose="020B0806030902050204" pitchFamily="34" charset="0"/>
              </a:rPr>
              <a:t>Introduction</a:t>
            </a:r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45363" y="6150940"/>
            <a:ext cx="524256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433100" y="1760836"/>
            <a:ext cx="524256" cy="88975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6888" y="399675"/>
            <a:ext cx="3485526" cy="5809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hampions League Wallpaper">
            <a:extLst>
              <a:ext uri="{FF2B5EF4-FFF2-40B4-BE49-F238E27FC236}">
                <a16:creationId xmlns:a16="http://schemas.microsoft.com/office/drawing/2014/main" id="{A36037E9-FB28-000E-E009-2637624F1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6" r="-3" b="-3"/>
          <a:stretch/>
        </p:blipFill>
        <p:spPr bwMode="auto">
          <a:xfrm>
            <a:off x="401332" y="627954"/>
            <a:ext cx="3176637" cy="535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4696" y="2337704"/>
            <a:ext cx="4378313" cy="3450999"/>
          </a:xfrm>
        </p:spPr>
        <p:txBody>
          <a:bodyPr anchor="ctr">
            <a:normAutofit/>
          </a:bodyPr>
          <a:lstStyle/>
          <a:p>
            <a:r>
              <a:rPr lang="en-GB" sz="1500" dirty="0"/>
              <a:t>The UEFA Champions League is the most prestigious club football competition in Europe, captivating fans worldwide. It has a rich history, evolving from the European Cup to the global spectacle it is today.</a:t>
            </a:r>
            <a:endParaRPr lang="tr-TR" sz="1500" dirty="0"/>
          </a:p>
          <a:p>
            <a:r>
              <a:rPr lang="en-GB" sz="1500" dirty="0"/>
              <a:t> Known for its electrifying atmosphere and showcasing the world's best talent, the tournament is a stage where legends are born and unforgettable moments are created.</a:t>
            </a:r>
            <a:endParaRPr lang="tr-TR" sz="1500" dirty="0"/>
          </a:p>
          <a:p>
            <a:r>
              <a:rPr lang="en-GB" sz="1500" dirty="0"/>
              <a:t> From dramatic comebacks to iconic goals, the Champions League epitomizes the spirit of football. Its anthem alone has become synonymous with greatness, stirring excitement in fans and players alike</a:t>
            </a:r>
            <a:r>
              <a:rPr lang="tr-TR" sz="1500" dirty="0"/>
              <a:t>.</a:t>
            </a:r>
            <a:endParaRPr lang="en-GB" sz="1500" dirty="0"/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0" name="Rectangle 2089">
            <a:extLst>
              <a:ext uri="{FF2B5EF4-FFF2-40B4-BE49-F238E27FC236}">
                <a16:creationId xmlns:a16="http://schemas.microsoft.com/office/drawing/2014/main" id="{0FE2D22C-409B-48AF-B24F-7988A8F7F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2" name="Rectangle 2091">
            <a:extLst>
              <a:ext uri="{FF2B5EF4-FFF2-40B4-BE49-F238E27FC236}">
                <a16:creationId xmlns:a16="http://schemas.microsoft.com/office/drawing/2014/main" id="{90464369-70FA-42AF-948F-80664CA7B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146816"/>
          </a:xfrm>
          <a:prstGeom prst="rect">
            <a:avLst/>
          </a:prstGeom>
          <a:solidFill>
            <a:schemeClr val="bg1">
              <a:lumMod val="8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3587" y="349664"/>
            <a:ext cx="4384178" cy="1638377"/>
          </a:xfrm>
        </p:spPr>
        <p:txBody>
          <a:bodyPr anchor="b">
            <a:normAutofit/>
          </a:bodyPr>
          <a:lstStyle/>
          <a:p>
            <a:r>
              <a:rPr lang="en-GB" sz="4000" dirty="0">
                <a:latin typeface="Impact" panose="020B0806030902050204" pitchFamily="34" charset="0"/>
              </a:rPr>
              <a:t>Origins (1955-1992)</a:t>
            </a:r>
          </a:p>
        </p:txBody>
      </p:sp>
      <p:sp>
        <p:nvSpPr>
          <p:cNvPr id="2094" name="Rectangle 2093">
            <a:extLst>
              <a:ext uri="{FF2B5EF4-FFF2-40B4-BE49-F238E27FC236}">
                <a16:creationId xmlns:a16="http://schemas.microsoft.com/office/drawing/2014/main" id="{A648176E-454C-437C-B0FC-9B82FCF32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45363" y="6150940"/>
            <a:ext cx="524256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6" name="Rectangle 2095">
            <a:extLst>
              <a:ext uri="{FF2B5EF4-FFF2-40B4-BE49-F238E27FC236}">
                <a16:creationId xmlns:a16="http://schemas.microsoft.com/office/drawing/2014/main" id="{A6604B49-AD5C-4590-B051-06C8222E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4433100" y="1760836"/>
            <a:ext cx="524256" cy="88975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8" name="Rectangle 2097">
            <a:extLst>
              <a:ext uri="{FF2B5EF4-FFF2-40B4-BE49-F238E27FC236}">
                <a16:creationId xmlns:a16="http://schemas.microsoft.com/office/drawing/2014/main" id="{CC552A98-EF7D-4D42-AB69-066B786AB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6888" y="399675"/>
            <a:ext cx="3485526" cy="5809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The elusive dream: Chelsea and the European Cup | News | Official Site |  Chelsea Football Club">
            <a:extLst>
              <a:ext uri="{FF2B5EF4-FFF2-40B4-BE49-F238E27FC236}">
                <a16:creationId xmlns:a16="http://schemas.microsoft.com/office/drawing/2014/main" id="{CF8E158A-9418-5979-26A7-9EDEB9981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1" r="19685" b="-3"/>
          <a:stretch/>
        </p:blipFill>
        <p:spPr bwMode="auto">
          <a:xfrm>
            <a:off x="401332" y="627954"/>
            <a:ext cx="3176637" cy="535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2AF3F9A-0425-C980-8622-58D603CA04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324696" y="1988041"/>
            <a:ext cx="4378313" cy="399328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competition began in 1955 as the European Cup, founded by UEFA and Gabriel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Hanot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inspired by the need to crown the best club team in Europe.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Early years saw </a:t>
            </a:r>
            <a:r>
              <a:rPr kumimoji="0" lang="en-US" altLang="en-US" sz="15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Real Madrid dominate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with 5 consecutive titles from 1956 to 1960, solidifying their status as one of the greatest teams in football history.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tournament initially featured only league champions, creating an elite competitive atmosphere.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The European Cup became renowned for iconic matches and historic rivalries, laying the foundation for the global appeal of the modern Champions League. </a:t>
            </a:r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13" name="Rectangle 3212">
            <a:extLst>
              <a:ext uri="{FF2B5EF4-FFF2-40B4-BE49-F238E27FC236}">
                <a16:creationId xmlns:a16="http://schemas.microsoft.com/office/drawing/2014/main" id="{325166D1-1B21-4128-AC42-61745528E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6368" y="980032"/>
            <a:ext cx="3293268" cy="1323439"/>
          </a:xfrm>
        </p:spPr>
        <p:txBody>
          <a:bodyPr anchor="t">
            <a:normAutofit/>
          </a:bodyPr>
          <a:lstStyle/>
          <a:p>
            <a:r>
              <a:rPr lang="en-GB" sz="2700" dirty="0">
                <a:solidFill>
                  <a:schemeClr val="bg1"/>
                </a:solidFill>
                <a:latin typeface="Impact" panose="020B0806030902050204" pitchFamily="34" charset="0"/>
              </a:rPr>
              <a:t>Transition to Champions League (1992)</a:t>
            </a:r>
          </a:p>
        </p:txBody>
      </p:sp>
      <p:pic>
        <p:nvPicPr>
          <p:cNvPr id="3074" name="Picture 2" descr="A group of people in sports uniforms&#10;&#10;Description automatically generated">
            <a:extLst>
              <a:ext uri="{FF2B5EF4-FFF2-40B4-BE49-F238E27FC236}">
                <a16:creationId xmlns:a16="http://schemas.microsoft.com/office/drawing/2014/main" id="{55995864-41CE-403A-F62F-6484564E0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32" r="-1" b="8433"/>
          <a:stretch/>
        </p:blipFill>
        <p:spPr bwMode="auto">
          <a:xfrm>
            <a:off x="20" y="2"/>
            <a:ext cx="4640239" cy="6857998"/>
          </a:xfrm>
          <a:custGeom>
            <a:avLst/>
            <a:gdLst/>
            <a:ahLst/>
            <a:cxnLst/>
            <a:rect l="l" t="t" r="r" b="b"/>
            <a:pathLst>
              <a:path w="6187012" h="6857998">
                <a:moveTo>
                  <a:pt x="5434855" y="6118149"/>
                </a:moveTo>
                <a:cubicBezTo>
                  <a:pt x="5441404" y="6124102"/>
                  <a:pt x="5449025" y="6129341"/>
                  <a:pt x="5456075" y="6133723"/>
                </a:cubicBezTo>
                <a:cubicBezTo>
                  <a:pt x="5463218" y="6138152"/>
                  <a:pt x="5468564" y="6143474"/>
                  <a:pt x="5472234" y="6149380"/>
                </a:cubicBezTo>
                <a:lnTo>
                  <a:pt x="5477710" y="6166562"/>
                </a:lnTo>
                <a:lnTo>
                  <a:pt x="5472234" y="6149379"/>
                </a:lnTo>
                <a:cubicBezTo>
                  <a:pt x="5468564" y="6143474"/>
                  <a:pt x="5463218" y="6138152"/>
                  <a:pt x="5456075" y="6133722"/>
                </a:cubicBezTo>
                <a:cubicBezTo>
                  <a:pt x="5449025" y="6129341"/>
                  <a:pt x="5441404" y="6124102"/>
                  <a:pt x="5434855" y="6118149"/>
                </a:cubicBezTo>
                <a:close/>
                <a:moveTo>
                  <a:pt x="5343013" y="4941372"/>
                </a:moveTo>
                <a:lnTo>
                  <a:pt x="5346342" y="4950869"/>
                </a:lnTo>
                <a:lnTo>
                  <a:pt x="5356027" y="4991382"/>
                </a:lnTo>
                <a:lnTo>
                  <a:pt x="5346342" y="4950868"/>
                </a:lnTo>
                <a:close/>
                <a:moveTo>
                  <a:pt x="5346951" y="4749807"/>
                </a:moveTo>
                <a:cubicBezTo>
                  <a:pt x="5334815" y="4762826"/>
                  <a:pt x="5333958" y="4781365"/>
                  <a:pt x="5332244" y="4799797"/>
                </a:cubicBezTo>
                <a:cubicBezTo>
                  <a:pt x="5333958" y="4781365"/>
                  <a:pt x="5334815" y="4762827"/>
                  <a:pt x="5346951" y="4749807"/>
                </a:cubicBezTo>
                <a:close/>
                <a:moveTo>
                  <a:pt x="5364750" y="4543185"/>
                </a:moveTo>
                <a:cubicBezTo>
                  <a:pt x="5365727" y="4548281"/>
                  <a:pt x="5367775" y="4553662"/>
                  <a:pt x="5370156" y="4557092"/>
                </a:cubicBezTo>
                <a:cubicBezTo>
                  <a:pt x="5381776" y="4573618"/>
                  <a:pt x="5390563" y="4588275"/>
                  <a:pt x="5396519" y="4602021"/>
                </a:cubicBezTo>
                <a:cubicBezTo>
                  <a:pt x="5390563" y="4588275"/>
                  <a:pt x="5381776" y="4573618"/>
                  <a:pt x="5370156" y="4557091"/>
                </a:cubicBezTo>
                <a:close/>
                <a:moveTo>
                  <a:pt x="5830968" y="2819253"/>
                </a:moveTo>
                <a:lnTo>
                  <a:pt x="5842611" y="2827484"/>
                </a:lnTo>
                <a:lnTo>
                  <a:pt x="5842613" y="2827486"/>
                </a:lnTo>
                <a:lnTo>
                  <a:pt x="5871116" y="2861156"/>
                </a:lnTo>
                <a:lnTo>
                  <a:pt x="5861462" y="2842392"/>
                </a:lnTo>
                <a:lnTo>
                  <a:pt x="5842613" y="2827486"/>
                </a:lnTo>
                <a:lnTo>
                  <a:pt x="5842611" y="2827483"/>
                </a:lnTo>
                <a:close/>
                <a:moveTo>
                  <a:pt x="5761313" y="1974015"/>
                </a:moveTo>
                <a:lnTo>
                  <a:pt x="5754799" y="1999763"/>
                </a:lnTo>
                <a:cubicBezTo>
                  <a:pt x="5750990" y="2008056"/>
                  <a:pt x="5745310" y="2016020"/>
                  <a:pt x="5737071" y="2023547"/>
                </a:cubicBezTo>
                <a:cubicBezTo>
                  <a:pt x="5753550" y="2008497"/>
                  <a:pt x="5759789" y="1991685"/>
                  <a:pt x="5761313" y="1974015"/>
                </a:cubicBezTo>
                <a:close/>
                <a:moveTo>
                  <a:pt x="5744119" y="1768838"/>
                </a:moveTo>
                <a:cubicBezTo>
                  <a:pt x="5739738" y="1774411"/>
                  <a:pt x="5736975" y="1779948"/>
                  <a:pt x="5735518" y="1785412"/>
                </a:cubicBezTo>
                <a:lnTo>
                  <a:pt x="5734738" y="1801558"/>
                </a:lnTo>
                <a:cubicBezTo>
                  <a:pt x="5733070" y="1790986"/>
                  <a:pt x="5735356" y="1779981"/>
                  <a:pt x="5744119" y="1768838"/>
                </a:cubicBezTo>
                <a:close/>
                <a:moveTo>
                  <a:pt x="5853708" y="520953"/>
                </a:moveTo>
                <a:lnTo>
                  <a:pt x="5846981" y="549926"/>
                </a:lnTo>
                <a:lnTo>
                  <a:pt x="5840726" y="566616"/>
                </a:lnTo>
                <a:lnTo>
                  <a:pt x="5834776" y="581804"/>
                </a:lnTo>
                <a:lnTo>
                  <a:pt x="5834358" y="583595"/>
                </a:lnTo>
                <a:lnTo>
                  <a:pt x="5832183" y="589388"/>
                </a:lnTo>
                <a:cubicBezTo>
                  <a:pt x="5829783" y="597005"/>
                  <a:pt x="5828025" y="604728"/>
                  <a:pt x="5827560" y="612658"/>
                </a:cubicBezTo>
                <a:lnTo>
                  <a:pt x="5834358" y="583595"/>
                </a:lnTo>
                <a:lnTo>
                  <a:pt x="5840674" y="566754"/>
                </a:lnTo>
                <a:lnTo>
                  <a:pt x="5840726" y="566616"/>
                </a:lnTo>
                <a:lnTo>
                  <a:pt x="5846564" y="551717"/>
                </a:lnTo>
                <a:lnTo>
                  <a:pt x="5846981" y="549926"/>
                </a:lnTo>
                <a:lnTo>
                  <a:pt x="5849145" y="544146"/>
                </a:lnTo>
                <a:cubicBezTo>
                  <a:pt x="5851532" y="536547"/>
                  <a:pt x="5853271" y="528850"/>
                  <a:pt x="5853708" y="520953"/>
                </a:cubicBezTo>
                <a:close/>
                <a:moveTo>
                  <a:pt x="5802605" y="268794"/>
                </a:moveTo>
                <a:cubicBezTo>
                  <a:pt x="5800080" y="279176"/>
                  <a:pt x="5798377" y="289296"/>
                  <a:pt x="5797729" y="299164"/>
                </a:cubicBezTo>
                <a:cubicBezTo>
                  <a:pt x="5797080" y="309031"/>
                  <a:pt x="5797485" y="318646"/>
                  <a:pt x="5799176" y="328017"/>
                </a:cubicBezTo>
                <a:close/>
                <a:moveTo>
                  <a:pt x="0" y="0"/>
                </a:moveTo>
                <a:lnTo>
                  <a:pt x="6120021" y="0"/>
                </a:lnTo>
                <a:lnTo>
                  <a:pt x="6115806" y="24480"/>
                </a:lnTo>
                <a:cubicBezTo>
                  <a:pt x="6113321" y="32636"/>
                  <a:pt x="6109559" y="40471"/>
                  <a:pt x="6103795" y="47806"/>
                </a:cubicBezTo>
                <a:cubicBezTo>
                  <a:pt x="6088935" y="66857"/>
                  <a:pt x="6092364" y="85336"/>
                  <a:pt x="6094651" y="105718"/>
                </a:cubicBezTo>
                <a:cubicBezTo>
                  <a:pt x="6096365" y="121150"/>
                  <a:pt x="6095794" y="136963"/>
                  <a:pt x="6095986" y="152584"/>
                </a:cubicBezTo>
                <a:cubicBezTo>
                  <a:pt x="6096555" y="180017"/>
                  <a:pt x="6096746" y="207450"/>
                  <a:pt x="6097699" y="234883"/>
                </a:cubicBezTo>
                <a:cubicBezTo>
                  <a:pt x="6098079" y="243648"/>
                  <a:pt x="6102844" y="252600"/>
                  <a:pt x="6102082" y="261173"/>
                </a:cubicBezTo>
                <a:cubicBezTo>
                  <a:pt x="6098461" y="300800"/>
                  <a:pt x="6092746" y="340425"/>
                  <a:pt x="6089507" y="380050"/>
                </a:cubicBezTo>
                <a:cubicBezTo>
                  <a:pt x="6087603" y="402529"/>
                  <a:pt x="6091220" y="425581"/>
                  <a:pt x="6088555" y="447870"/>
                </a:cubicBezTo>
                <a:cubicBezTo>
                  <a:pt x="6085507" y="473587"/>
                  <a:pt x="6077697" y="498733"/>
                  <a:pt x="6072932" y="524262"/>
                </a:cubicBezTo>
                <a:cubicBezTo>
                  <a:pt x="6071600" y="531310"/>
                  <a:pt x="6073315" y="539121"/>
                  <a:pt x="6073694" y="546552"/>
                </a:cubicBezTo>
                <a:cubicBezTo>
                  <a:pt x="6074076" y="554933"/>
                  <a:pt x="6074838" y="563125"/>
                  <a:pt x="6075029" y="571508"/>
                </a:cubicBezTo>
                <a:cubicBezTo>
                  <a:pt x="6075411" y="597037"/>
                  <a:pt x="6074838" y="622564"/>
                  <a:pt x="6076173" y="648092"/>
                </a:cubicBezTo>
                <a:cubicBezTo>
                  <a:pt x="6076934" y="663713"/>
                  <a:pt x="6084744" y="680096"/>
                  <a:pt x="6081886" y="694576"/>
                </a:cubicBezTo>
                <a:cubicBezTo>
                  <a:pt x="6076363" y="724104"/>
                  <a:pt x="6088745" y="753633"/>
                  <a:pt x="6078459" y="783158"/>
                </a:cubicBezTo>
                <a:cubicBezTo>
                  <a:pt x="6075411" y="792306"/>
                  <a:pt x="6083031" y="804877"/>
                  <a:pt x="6083411" y="815929"/>
                </a:cubicBezTo>
                <a:cubicBezTo>
                  <a:pt x="6084363" y="843552"/>
                  <a:pt x="6084173" y="871173"/>
                  <a:pt x="6083983" y="898797"/>
                </a:cubicBezTo>
                <a:cubicBezTo>
                  <a:pt x="6083793" y="923562"/>
                  <a:pt x="6086459" y="949281"/>
                  <a:pt x="6081125" y="973095"/>
                </a:cubicBezTo>
                <a:cubicBezTo>
                  <a:pt x="6075411" y="998052"/>
                  <a:pt x="6076173" y="1020529"/>
                  <a:pt x="6082649" y="1044725"/>
                </a:cubicBezTo>
                <a:cubicBezTo>
                  <a:pt x="6087031" y="1061298"/>
                  <a:pt x="6087603" y="1078826"/>
                  <a:pt x="6088935" y="1095972"/>
                </a:cubicBezTo>
                <a:cubicBezTo>
                  <a:pt x="6090459" y="1114449"/>
                  <a:pt x="6086459" y="1134834"/>
                  <a:pt x="6092746" y="1151600"/>
                </a:cubicBezTo>
                <a:cubicBezTo>
                  <a:pt x="6111415" y="1201512"/>
                  <a:pt x="6115415" y="1252757"/>
                  <a:pt x="6115415" y="1304955"/>
                </a:cubicBezTo>
                <a:cubicBezTo>
                  <a:pt x="6115415" y="1314483"/>
                  <a:pt x="6112750" y="1324198"/>
                  <a:pt x="6109892" y="1333341"/>
                </a:cubicBezTo>
                <a:cubicBezTo>
                  <a:pt x="6092746" y="1386684"/>
                  <a:pt x="6094269" y="1440216"/>
                  <a:pt x="6104748" y="1494509"/>
                </a:cubicBezTo>
                <a:cubicBezTo>
                  <a:pt x="6107034" y="1505751"/>
                  <a:pt x="6107415" y="1518324"/>
                  <a:pt x="6105130" y="1529563"/>
                </a:cubicBezTo>
                <a:cubicBezTo>
                  <a:pt x="6098461" y="1561189"/>
                  <a:pt x="6087411" y="1591859"/>
                  <a:pt x="6082649" y="1623675"/>
                </a:cubicBezTo>
                <a:cubicBezTo>
                  <a:pt x="6074838" y="1676253"/>
                  <a:pt x="6101126" y="1721785"/>
                  <a:pt x="6118274" y="1768838"/>
                </a:cubicBezTo>
                <a:cubicBezTo>
                  <a:pt x="6134467" y="1813610"/>
                  <a:pt x="6171044" y="1851709"/>
                  <a:pt x="6162851" y="1904673"/>
                </a:cubicBezTo>
                <a:cubicBezTo>
                  <a:pt x="6162090" y="1910004"/>
                  <a:pt x="6167233" y="1915912"/>
                  <a:pt x="6168567" y="1921817"/>
                </a:cubicBezTo>
                <a:cubicBezTo>
                  <a:pt x="6172188" y="1938009"/>
                  <a:pt x="6176566" y="1954202"/>
                  <a:pt x="6178283" y="1970586"/>
                </a:cubicBezTo>
                <a:cubicBezTo>
                  <a:pt x="6180570" y="1990589"/>
                  <a:pt x="6179809" y="2010974"/>
                  <a:pt x="6181713" y="2030977"/>
                </a:cubicBezTo>
                <a:cubicBezTo>
                  <a:pt x="6182856" y="2043835"/>
                  <a:pt x="6184951" y="2056600"/>
                  <a:pt x="6186761" y="2069340"/>
                </a:cubicBezTo>
                <a:lnTo>
                  <a:pt x="6187012" y="2072225"/>
                </a:lnTo>
                <a:lnTo>
                  <a:pt x="6187012" y="2131532"/>
                </a:lnTo>
                <a:lnTo>
                  <a:pt x="6186141" y="2138304"/>
                </a:lnTo>
                <a:cubicBezTo>
                  <a:pt x="6183950" y="2148519"/>
                  <a:pt x="6181332" y="2158712"/>
                  <a:pt x="6179617" y="2168903"/>
                </a:cubicBezTo>
                <a:cubicBezTo>
                  <a:pt x="6174854" y="2197670"/>
                  <a:pt x="6176188" y="2229296"/>
                  <a:pt x="6163995" y="2254633"/>
                </a:cubicBezTo>
                <a:cubicBezTo>
                  <a:pt x="6151041" y="2281683"/>
                  <a:pt x="6145135" y="2307402"/>
                  <a:pt x="6149135" y="2335405"/>
                </a:cubicBezTo>
                <a:cubicBezTo>
                  <a:pt x="6150469" y="2344741"/>
                  <a:pt x="6158471" y="2356744"/>
                  <a:pt x="6166661" y="2360933"/>
                </a:cubicBezTo>
                <a:cubicBezTo>
                  <a:pt x="6184950" y="2370270"/>
                  <a:pt x="6188190" y="2383032"/>
                  <a:pt x="6181902" y="2400369"/>
                </a:cubicBezTo>
                <a:cubicBezTo>
                  <a:pt x="6176566" y="2415420"/>
                  <a:pt x="6173901" y="2433897"/>
                  <a:pt x="6163613" y="2444184"/>
                </a:cubicBezTo>
                <a:cubicBezTo>
                  <a:pt x="6134467" y="2473333"/>
                  <a:pt x="6133515" y="2510483"/>
                  <a:pt x="6125705" y="2546678"/>
                </a:cubicBezTo>
                <a:cubicBezTo>
                  <a:pt x="6120940" y="2568774"/>
                  <a:pt x="6120750" y="2589352"/>
                  <a:pt x="6123988" y="2611450"/>
                </a:cubicBezTo>
                <a:cubicBezTo>
                  <a:pt x="6131227" y="2659455"/>
                  <a:pt x="6120940" y="2706131"/>
                  <a:pt x="6107796" y="2752235"/>
                </a:cubicBezTo>
                <a:cubicBezTo>
                  <a:pt x="6099034" y="2782716"/>
                  <a:pt x="6093699" y="2813958"/>
                  <a:pt x="6084744" y="2844248"/>
                </a:cubicBezTo>
                <a:cubicBezTo>
                  <a:pt x="6077886" y="2866918"/>
                  <a:pt x="6069694" y="2889587"/>
                  <a:pt x="6058646" y="2910353"/>
                </a:cubicBezTo>
                <a:cubicBezTo>
                  <a:pt x="6042452" y="2940455"/>
                  <a:pt x="6018067" y="2966742"/>
                  <a:pt x="6024544" y="3005035"/>
                </a:cubicBezTo>
                <a:cubicBezTo>
                  <a:pt x="6030260" y="3038756"/>
                  <a:pt x="6018259" y="3069235"/>
                  <a:pt x="6006828" y="3100099"/>
                </a:cubicBezTo>
                <a:cubicBezTo>
                  <a:pt x="5998446" y="3122770"/>
                  <a:pt x="5989871" y="3145436"/>
                  <a:pt x="5984537" y="3168870"/>
                </a:cubicBezTo>
                <a:cubicBezTo>
                  <a:pt x="5978251" y="3196686"/>
                  <a:pt x="5980920" y="3228119"/>
                  <a:pt x="5969297" y="3252885"/>
                </a:cubicBezTo>
                <a:cubicBezTo>
                  <a:pt x="5957105" y="3278795"/>
                  <a:pt x="5965297" y="3300319"/>
                  <a:pt x="5968726" y="3323372"/>
                </a:cubicBezTo>
                <a:cubicBezTo>
                  <a:pt x="5974061" y="3360139"/>
                  <a:pt x="5983967" y="3396719"/>
                  <a:pt x="5971395" y="3433866"/>
                </a:cubicBezTo>
                <a:cubicBezTo>
                  <a:pt x="5956153" y="3479015"/>
                  <a:pt x="5939769" y="3523785"/>
                  <a:pt x="5925292" y="3569124"/>
                </a:cubicBezTo>
                <a:cubicBezTo>
                  <a:pt x="5919765" y="3586653"/>
                  <a:pt x="5917479" y="3605509"/>
                  <a:pt x="5915003" y="3623799"/>
                </a:cubicBezTo>
                <a:cubicBezTo>
                  <a:pt x="5912906" y="3641134"/>
                  <a:pt x="5918242" y="3661899"/>
                  <a:pt x="5910241" y="3675238"/>
                </a:cubicBezTo>
                <a:cubicBezTo>
                  <a:pt x="5889667" y="3709529"/>
                  <a:pt x="5879569" y="3744770"/>
                  <a:pt x="5879569" y="3784397"/>
                </a:cubicBezTo>
                <a:cubicBezTo>
                  <a:pt x="5879569" y="3799258"/>
                  <a:pt x="5870996" y="3813737"/>
                  <a:pt x="5869471" y="3828785"/>
                </a:cubicBezTo>
                <a:cubicBezTo>
                  <a:pt x="5867567" y="3849362"/>
                  <a:pt x="5862423" y="3872985"/>
                  <a:pt x="5869664" y="3890891"/>
                </a:cubicBezTo>
                <a:cubicBezTo>
                  <a:pt x="5886809" y="3932993"/>
                  <a:pt x="5872519" y="3967091"/>
                  <a:pt x="5855566" y="4003861"/>
                </a:cubicBezTo>
                <a:cubicBezTo>
                  <a:pt x="5838801" y="4040058"/>
                  <a:pt x="5825466" y="4078159"/>
                  <a:pt x="5814416" y="4116641"/>
                </a:cubicBezTo>
                <a:cubicBezTo>
                  <a:pt x="5810415" y="4131119"/>
                  <a:pt x="5817085" y="4148453"/>
                  <a:pt x="5818417" y="4164458"/>
                </a:cubicBezTo>
                <a:cubicBezTo>
                  <a:pt x="5818798" y="4170174"/>
                  <a:pt x="5819370" y="4176461"/>
                  <a:pt x="5817466" y="4181603"/>
                </a:cubicBezTo>
                <a:cubicBezTo>
                  <a:pt x="5799176" y="4231324"/>
                  <a:pt x="5785269" y="4281810"/>
                  <a:pt x="5794794" y="4335722"/>
                </a:cubicBezTo>
                <a:cubicBezTo>
                  <a:pt x="5795747" y="4340674"/>
                  <a:pt x="5793650" y="4346201"/>
                  <a:pt x="5792317" y="4351154"/>
                </a:cubicBezTo>
                <a:cubicBezTo>
                  <a:pt x="5785461" y="4375349"/>
                  <a:pt x="5774601" y="4398972"/>
                  <a:pt x="5772124" y="4423545"/>
                </a:cubicBezTo>
                <a:cubicBezTo>
                  <a:pt x="5766028" y="4484127"/>
                  <a:pt x="5763550" y="4545086"/>
                  <a:pt x="5759550" y="4606053"/>
                </a:cubicBezTo>
                <a:cubicBezTo>
                  <a:pt x="5759361" y="4609863"/>
                  <a:pt x="5759361" y="4613864"/>
                  <a:pt x="5758027" y="4617291"/>
                </a:cubicBezTo>
                <a:cubicBezTo>
                  <a:pt x="5749834" y="4639772"/>
                  <a:pt x="5752502" y="4659393"/>
                  <a:pt x="5768123" y="4678445"/>
                </a:cubicBezTo>
                <a:cubicBezTo>
                  <a:pt x="5774982" y="4686828"/>
                  <a:pt x="5778601" y="4698258"/>
                  <a:pt x="5782412" y="4708734"/>
                </a:cubicBezTo>
                <a:cubicBezTo>
                  <a:pt x="5788127" y="4724167"/>
                  <a:pt x="5793650" y="4739978"/>
                  <a:pt x="5797271" y="4755980"/>
                </a:cubicBezTo>
                <a:cubicBezTo>
                  <a:pt x="5800700" y="4771793"/>
                  <a:pt x="5805462" y="4788747"/>
                  <a:pt x="5802796" y="4803988"/>
                </a:cubicBezTo>
                <a:cubicBezTo>
                  <a:pt x="5798035" y="4831420"/>
                  <a:pt x="5787366" y="4857522"/>
                  <a:pt x="5780315" y="4884572"/>
                </a:cubicBezTo>
                <a:cubicBezTo>
                  <a:pt x="5777837" y="4893907"/>
                  <a:pt x="5778221" y="4904195"/>
                  <a:pt x="5778030" y="4913909"/>
                </a:cubicBezTo>
                <a:cubicBezTo>
                  <a:pt x="5777459" y="4936201"/>
                  <a:pt x="5782984" y="4959061"/>
                  <a:pt x="5767171" y="4979253"/>
                </a:cubicBezTo>
                <a:cubicBezTo>
                  <a:pt x="5752311" y="4997922"/>
                  <a:pt x="5756692" y="5016785"/>
                  <a:pt x="5767932" y="5036405"/>
                </a:cubicBezTo>
                <a:cubicBezTo>
                  <a:pt x="5775934" y="5050504"/>
                  <a:pt x="5782221" y="5066505"/>
                  <a:pt x="5785269" y="5082317"/>
                </a:cubicBezTo>
                <a:cubicBezTo>
                  <a:pt x="5789460" y="5104036"/>
                  <a:pt x="5791175" y="5125562"/>
                  <a:pt x="5788697" y="5148995"/>
                </a:cubicBezTo>
                <a:cubicBezTo>
                  <a:pt x="5786983" y="5165570"/>
                  <a:pt x="5786221" y="5179097"/>
                  <a:pt x="5776125" y="5192051"/>
                </a:cubicBezTo>
                <a:cubicBezTo>
                  <a:pt x="5774601" y="5194145"/>
                  <a:pt x="5774219" y="5197955"/>
                  <a:pt x="5774412" y="5200813"/>
                </a:cubicBezTo>
                <a:cubicBezTo>
                  <a:pt x="5777649" y="5238343"/>
                  <a:pt x="5775934" y="5275491"/>
                  <a:pt x="5773646" y="5313403"/>
                </a:cubicBezTo>
                <a:cubicBezTo>
                  <a:pt x="5770601" y="5361598"/>
                  <a:pt x="5779553" y="5412276"/>
                  <a:pt x="5811559" y="5453995"/>
                </a:cubicBezTo>
                <a:cubicBezTo>
                  <a:pt x="5816322" y="5460092"/>
                  <a:pt x="5818417" y="5469236"/>
                  <a:pt x="5819562" y="5477239"/>
                </a:cubicBezTo>
                <a:cubicBezTo>
                  <a:pt x="5824514" y="5514957"/>
                  <a:pt x="5827942" y="5552869"/>
                  <a:pt x="5833467" y="5590590"/>
                </a:cubicBezTo>
                <a:cubicBezTo>
                  <a:pt x="5836516" y="5611164"/>
                  <a:pt x="5839182" y="5632691"/>
                  <a:pt x="5847565" y="5651360"/>
                </a:cubicBezTo>
                <a:cubicBezTo>
                  <a:pt x="5855756" y="5669647"/>
                  <a:pt x="5865471" y="5684320"/>
                  <a:pt x="5848327" y="5695178"/>
                </a:cubicBezTo>
                <a:cubicBezTo>
                  <a:pt x="5857471" y="5714607"/>
                  <a:pt x="5865092" y="5731564"/>
                  <a:pt x="5873282" y="5748136"/>
                </a:cubicBezTo>
                <a:cubicBezTo>
                  <a:pt x="5876329" y="5754234"/>
                  <a:pt x="5881284" y="5759378"/>
                  <a:pt x="5884142" y="5765474"/>
                </a:cubicBezTo>
                <a:cubicBezTo>
                  <a:pt x="5887190" y="5771953"/>
                  <a:pt x="5889094" y="5779191"/>
                  <a:pt x="5890620" y="5786239"/>
                </a:cubicBezTo>
                <a:cubicBezTo>
                  <a:pt x="5897477" y="5817674"/>
                  <a:pt x="5903763" y="5849107"/>
                  <a:pt x="5911194" y="5880348"/>
                </a:cubicBezTo>
                <a:cubicBezTo>
                  <a:pt x="5912717" y="5886447"/>
                  <a:pt x="5918813" y="5891590"/>
                  <a:pt x="5922813" y="5897114"/>
                </a:cubicBezTo>
                <a:cubicBezTo>
                  <a:pt x="5925481" y="5900735"/>
                  <a:pt x="5929482" y="5904353"/>
                  <a:pt x="5930054" y="5908355"/>
                </a:cubicBezTo>
                <a:cubicBezTo>
                  <a:pt x="5934626" y="5938836"/>
                  <a:pt x="5939961" y="5969124"/>
                  <a:pt x="5942246" y="5999796"/>
                </a:cubicBezTo>
                <a:cubicBezTo>
                  <a:pt x="5944149" y="6025515"/>
                  <a:pt x="5943580" y="6050282"/>
                  <a:pt x="5976728" y="6056948"/>
                </a:cubicBezTo>
                <a:cubicBezTo>
                  <a:pt x="5982443" y="6058092"/>
                  <a:pt x="5988540" y="6066284"/>
                  <a:pt x="5991396" y="6072569"/>
                </a:cubicBezTo>
                <a:cubicBezTo>
                  <a:pt x="5999589" y="6090477"/>
                  <a:pt x="6005113" y="6109530"/>
                  <a:pt x="6013494" y="6127247"/>
                </a:cubicBezTo>
                <a:cubicBezTo>
                  <a:pt x="6041500" y="6185351"/>
                  <a:pt x="6059217" y="6246121"/>
                  <a:pt x="6055978" y="6311084"/>
                </a:cubicBezTo>
                <a:cubicBezTo>
                  <a:pt x="6055026" y="6331277"/>
                  <a:pt x="6044737" y="6350899"/>
                  <a:pt x="6040926" y="6363664"/>
                </a:cubicBezTo>
                <a:cubicBezTo>
                  <a:pt x="6055978" y="6400429"/>
                  <a:pt x="6070456" y="6431292"/>
                  <a:pt x="6081315" y="6463490"/>
                </a:cubicBezTo>
                <a:cubicBezTo>
                  <a:pt x="6091031" y="6491874"/>
                  <a:pt x="6097127" y="6521593"/>
                  <a:pt x="6104175" y="6550742"/>
                </a:cubicBezTo>
                <a:cubicBezTo>
                  <a:pt x="6106844" y="6561411"/>
                  <a:pt x="6108367" y="6572269"/>
                  <a:pt x="6109702" y="6583128"/>
                </a:cubicBezTo>
                <a:cubicBezTo>
                  <a:pt x="6113892" y="6617036"/>
                  <a:pt x="6103795" y="6652472"/>
                  <a:pt x="6119798" y="6685617"/>
                </a:cubicBezTo>
                <a:cubicBezTo>
                  <a:pt x="6128180" y="6702955"/>
                  <a:pt x="6138276" y="6720103"/>
                  <a:pt x="6142658" y="6738388"/>
                </a:cubicBezTo>
                <a:cubicBezTo>
                  <a:pt x="6147421" y="6758011"/>
                  <a:pt x="6154851" y="6777207"/>
                  <a:pt x="6160162" y="6796804"/>
                </a:cubicBezTo>
                <a:lnTo>
                  <a:pt x="6164933" y="6857457"/>
                </a:lnTo>
                <a:lnTo>
                  <a:pt x="6037694" y="6857457"/>
                </a:lnTo>
                <a:lnTo>
                  <a:pt x="6037694" y="6857998"/>
                </a:lnTo>
                <a:lnTo>
                  <a:pt x="0" y="6857998"/>
                </a:lnTo>
                <a:close/>
              </a:path>
            </a:pathLst>
          </a:custGeom>
          <a:noFill/>
          <a:effectLst>
            <a:outerShdw blurRad="381000" dist="152400" algn="tl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15" name="Group 3214">
            <a:extLst>
              <a:ext uri="{FF2B5EF4-FFF2-40B4-BE49-F238E27FC236}">
                <a16:creationId xmlns:a16="http://schemas.microsoft.com/office/drawing/2014/main" id="{E6517BAC-C80F-4065-90D8-703493E0B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46533" y="0"/>
            <a:ext cx="656039" cy="6857455"/>
            <a:chOff x="5395368" y="0"/>
            <a:chExt cx="874718" cy="6857455"/>
          </a:xfrm>
        </p:grpSpPr>
        <p:sp>
          <p:nvSpPr>
            <p:cNvPr id="3216" name="Freeform: Shape 3215">
              <a:extLst>
                <a:ext uri="{FF2B5EF4-FFF2-40B4-BE49-F238E27FC236}">
                  <a16:creationId xmlns:a16="http://schemas.microsoft.com/office/drawing/2014/main" id="{984DCDA5-A261-4103-B44C-068DCEA03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4000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17" name="Freeform: Shape 3216">
              <a:extLst>
                <a:ext uri="{FF2B5EF4-FFF2-40B4-BE49-F238E27FC236}">
                  <a16:creationId xmlns:a16="http://schemas.microsoft.com/office/drawing/2014/main" id="{4E59A2A1-1352-47AA-80C2-0FF537594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240399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22" name="Content Placeholder 4">
            <a:extLst>
              <a:ext uri="{FF2B5EF4-FFF2-40B4-BE49-F238E27FC236}">
                <a16:creationId xmlns:a16="http://schemas.microsoft.com/office/drawing/2014/main" id="{C30ABB59-7EC6-6EE0-3422-CDA4AD754C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36368" y="2536722"/>
            <a:ext cx="3592999" cy="463099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bg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Rebranded in 1992, the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UEFA Champions League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 was introduced to expand the competition's global appeal and modernize European club football.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The new format included a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group stage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, allowing teams to play multiple matches against different opponents, increasing excitement and competition.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bg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Participation was also extended beyond just domestic league champions, enabling more clubs from top leagues to compete, reflecting the growing depth of European football. </a:t>
            </a:r>
          </a:p>
        </p:txBody>
      </p: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4" name="Rectangle 4193">
            <a:extLst>
              <a:ext uri="{FF2B5EF4-FFF2-40B4-BE49-F238E27FC236}">
                <a16:creationId xmlns:a16="http://schemas.microsoft.com/office/drawing/2014/main" id="{55C01129-3453-464D-A870-ED71C6E89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96" name="Rectangle 4195">
            <a:extLst>
              <a:ext uri="{FF2B5EF4-FFF2-40B4-BE49-F238E27FC236}">
                <a16:creationId xmlns:a16="http://schemas.microsoft.com/office/drawing/2014/main" id="{9D2781A6-5C82-4764-B489-F9A599C0A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99124" y="685800"/>
            <a:ext cx="3753046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1094ED-5340-FB38-19EB-2DC42FD9E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4835" y="1084521"/>
            <a:ext cx="3014330" cy="1361347"/>
          </a:xfrm>
        </p:spPr>
        <p:txBody>
          <a:bodyPr anchor="b">
            <a:norm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  <a:latin typeface="Impact" panose="020B0806030902050204" pitchFamily="34" charset="0"/>
              </a:rPr>
              <a:t>Transition to Champions League (1992)</a:t>
            </a:r>
            <a:endParaRPr lang="en-GB" sz="2400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4101" name="Picture 5" descr="A silver trophy with blue and red ribbons&#10;&#10;Description automatically generated">
            <a:extLst>
              <a:ext uri="{FF2B5EF4-FFF2-40B4-BE49-F238E27FC236}">
                <a16:creationId xmlns:a16="http://schemas.microsoft.com/office/drawing/2014/main" id="{7AC620FF-8A27-D979-D3AB-14B20B028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7" r="24633"/>
          <a:stretch/>
        </p:blipFill>
        <p:spPr bwMode="auto">
          <a:xfrm>
            <a:off x="510362" y="685795"/>
            <a:ext cx="2198474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FE3AF1F2-8155-6FC1-8220-B7E6A875AC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080784" y="2732739"/>
            <a:ext cx="2982432" cy="308327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300" b="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 redesigned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trophy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was unveiled, symbolizing the prestige of the updated competition.</a:t>
            </a:r>
          </a:p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The transition marked a turning point, boosting the tournament’s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television appeal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sponsorship opportunities, and international fanbase, transforming it into a global phenomenon.</a:t>
            </a:r>
          </a:p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Iconic moments from this era include the rise of clubs like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AC Milan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Barcelona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300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Manchester United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, as well as unforgettable matches that captivated audiences worldwide. </a:t>
            </a:r>
          </a:p>
        </p:txBody>
      </p:sp>
      <p:pic>
        <p:nvPicPr>
          <p:cNvPr id="4099" name="Picture 3" descr="A close-up of a trophy&#10;&#10;Description automatically generated">
            <a:extLst>
              <a:ext uri="{FF2B5EF4-FFF2-40B4-BE49-F238E27FC236}">
                <a16:creationId xmlns:a16="http://schemas.microsoft.com/office/drawing/2014/main" id="{95646B01-660C-313D-29FF-4E5ED3DDE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6" r="29491"/>
          <a:stretch/>
        </p:blipFill>
        <p:spPr bwMode="auto">
          <a:xfrm>
            <a:off x="6454587" y="685805"/>
            <a:ext cx="2179050" cy="548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4965884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4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9949" y="995318"/>
            <a:ext cx="7404101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GB" sz="3100">
                <a:solidFill>
                  <a:srgbClr val="3F3F3F"/>
                </a:solidFill>
                <a:latin typeface="Impact" panose="020B0806030902050204" pitchFamily="34" charset="0"/>
              </a:rPr>
              <a:t>Records and Statistics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7686" y="2888250"/>
            <a:ext cx="3223013" cy="2959777"/>
          </a:xfrm>
        </p:spPr>
        <p:txBody>
          <a:bodyPr anchor="t">
            <a:normAutofit/>
          </a:bodyPr>
          <a:lstStyle/>
          <a:p>
            <a:r>
              <a:rPr lang="en-GB" sz="1300">
                <a:latin typeface="Impact" panose="020B0806030902050204" pitchFamily="34" charset="0"/>
              </a:rPr>
              <a:t>Club Records</a:t>
            </a:r>
          </a:p>
          <a:p>
            <a:pPr>
              <a:buFont typeface="+mj-lt"/>
              <a:buAutoNum type="arabicPeriod"/>
            </a:pPr>
            <a:r>
              <a:rPr lang="en-GB" sz="1300" b="1"/>
              <a:t>Most Titles</a:t>
            </a:r>
            <a:r>
              <a:rPr lang="en-GB" sz="1300"/>
              <a:t>:</a:t>
            </a:r>
          </a:p>
          <a:p>
            <a:pPr marL="457200" lvl="1" indent="0">
              <a:buNone/>
            </a:pPr>
            <a:r>
              <a:rPr lang="en-GB" sz="1300" b="1"/>
              <a:t>Real Madrid</a:t>
            </a:r>
            <a:r>
              <a:rPr lang="en-GB" sz="1300"/>
              <a:t> – </a:t>
            </a:r>
            <a:r>
              <a:rPr lang="tr-TR" sz="1300"/>
              <a:t>15 Titles</a:t>
            </a:r>
            <a:endParaRPr lang="en-GB" sz="1300"/>
          </a:p>
          <a:p>
            <a:pPr>
              <a:buFont typeface="+mj-lt"/>
              <a:buAutoNum type="arabicPeriod"/>
            </a:pPr>
            <a:r>
              <a:rPr lang="en-GB" sz="1300" b="1"/>
              <a:t>Most Consecutive Titles</a:t>
            </a:r>
            <a:r>
              <a:rPr lang="en-GB" sz="1300"/>
              <a:t>:</a:t>
            </a:r>
          </a:p>
          <a:p>
            <a:pPr marL="457200" lvl="1" indent="0">
              <a:buNone/>
            </a:pPr>
            <a:r>
              <a:rPr lang="en-GB" sz="1300" b="1"/>
              <a:t>Real Madrid</a:t>
            </a:r>
            <a:r>
              <a:rPr lang="en-GB" sz="1300"/>
              <a:t> – 5 consecutive titles (1956–1960).</a:t>
            </a:r>
          </a:p>
          <a:p>
            <a:pPr>
              <a:buFont typeface="+mj-lt"/>
              <a:buAutoNum type="arabicPeriod"/>
            </a:pPr>
            <a:r>
              <a:rPr lang="en-GB" sz="1300" b="1"/>
              <a:t>Biggest Win in a Match</a:t>
            </a:r>
            <a:r>
              <a:rPr lang="en-GB" sz="1300"/>
              <a:t>:</a:t>
            </a:r>
          </a:p>
          <a:p>
            <a:pPr marL="457200" lvl="1" indent="0">
              <a:buNone/>
            </a:pPr>
            <a:r>
              <a:rPr lang="en-GB" sz="1300" b="1"/>
              <a:t>Liverpool 8–0 Beşiktaş</a:t>
            </a:r>
            <a:endParaRPr lang="tr-TR" sz="1300" b="1"/>
          </a:p>
          <a:p>
            <a:pPr marL="457200" lvl="1" indent="0">
              <a:buNone/>
            </a:pPr>
            <a:r>
              <a:rPr lang="en-GB" sz="1300"/>
              <a:t> (2007–08 group stage).</a:t>
            </a:r>
          </a:p>
          <a:p>
            <a:pPr>
              <a:buFont typeface="+mj-lt"/>
              <a:buAutoNum type="arabicPeriod"/>
            </a:pPr>
            <a:r>
              <a:rPr lang="en-GB" sz="1300" b="1"/>
              <a:t>Most Goals in a Single Season (Team)</a:t>
            </a:r>
            <a:r>
              <a:rPr lang="en-GB" sz="1300"/>
              <a:t>:</a:t>
            </a:r>
          </a:p>
          <a:p>
            <a:pPr marL="457200" lvl="1" indent="0">
              <a:buNone/>
            </a:pPr>
            <a:r>
              <a:rPr lang="en-GB" sz="1300" b="1"/>
              <a:t>Barcelona</a:t>
            </a:r>
            <a:r>
              <a:rPr lang="en-GB" sz="1300"/>
              <a:t> – 45 goals (1999–2000 season).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1249F4-6DE8-8857-0737-0456A5E1D6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3298" y="2888250"/>
            <a:ext cx="3219445" cy="2959778"/>
          </a:xfrm>
        </p:spPr>
        <p:txBody>
          <a:bodyPr anchor="t">
            <a:normAutofit/>
          </a:bodyPr>
          <a:lstStyle/>
          <a:p>
            <a:r>
              <a:rPr lang="en-GB" sz="1200">
                <a:latin typeface="Impact" panose="020B0806030902050204" pitchFamily="34" charset="0"/>
              </a:rPr>
              <a:t>Individual Records</a:t>
            </a:r>
          </a:p>
          <a:p>
            <a:pPr>
              <a:buFont typeface="+mj-lt"/>
              <a:buAutoNum type="arabicPeriod"/>
            </a:pPr>
            <a:r>
              <a:rPr lang="tr-TR" sz="1200" b="1"/>
              <a:t> </a:t>
            </a:r>
            <a:r>
              <a:rPr lang="en-GB" sz="1200" b="1"/>
              <a:t>Most Goals in Champions League History</a:t>
            </a:r>
            <a:r>
              <a:rPr lang="en-GB" sz="1200"/>
              <a:t>:</a:t>
            </a:r>
          </a:p>
          <a:p>
            <a:pPr marL="457200" lvl="1" indent="0">
              <a:buNone/>
            </a:pPr>
            <a:r>
              <a:rPr lang="en-GB" sz="1200" b="1"/>
              <a:t>Cristiano Ronaldo</a:t>
            </a:r>
            <a:r>
              <a:rPr lang="en-GB" sz="1200"/>
              <a:t> – 140+ goals.</a:t>
            </a:r>
            <a:endParaRPr lang="tr-TR" sz="1200"/>
          </a:p>
          <a:p>
            <a:pPr marL="457200" lvl="1" indent="0">
              <a:buNone/>
            </a:pPr>
            <a:r>
              <a:rPr lang="tr-TR" sz="1200"/>
              <a:t>(h.m : Lewandowski has 99)</a:t>
            </a:r>
            <a:endParaRPr lang="en-GB" sz="1200"/>
          </a:p>
          <a:p>
            <a:pPr>
              <a:buFont typeface="+mj-lt"/>
              <a:buAutoNum type="arabicPeriod"/>
            </a:pPr>
            <a:r>
              <a:rPr lang="tr-TR" sz="1200" b="1"/>
              <a:t> </a:t>
            </a:r>
            <a:r>
              <a:rPr lang="en-GB" sz="1200" b="1"/>
              <a:t>Most Goals in a Single Season</a:t>
            </a:r>
            <a:r>
              <a:rPr lang="en-GB" sz="1200"/>
              <a:t>:</a:t>
            </a:r>
          </a:p>
          <a:p>
            <a:pPr marL="457200" lvl="1" indent="0">
              <a:buNone/>
            </a:pPr>
            <a:r>
              <a:rPr lang="en-GB" sz="1200" b="1"/>
              <a:t>Cristiano Ronaldo</a:t>
            </a:r>
            <a:r>
              <a:rPr lang="en-GB" sz="1200"/>
              <a:t> – 17 goals (2013–14 season).</a:t>
            </a:r>
          </a:p>
          <a:p>
            <a:pPr>
              <a:buFont typeface="+mj-lt"/>
              <a:buAutoNum type="arabicPeriod"/>
            </a:pPr>
            <a:r>
              <a:rPr lang="tr-TR" sz="1200" b="1"/>
              <a:t> </a:t>
            </a:r>
            <a:r>
              <a:rPr lang="en-GB" sz="1200" b="1"/>
              <a:t>Most Appearances</a:t>
            </a:r>
            <a:r>
              <a:rPr lang="en-GB" sz="1200"/>
              <a:t>:</a:t>
            </a:r>
          </a:p>
          <a:p>
            <a:pPr marL="457200" lvl="1" indent="0">
              <a:buNone/>
            </a:pPr>
            <a:r>
              <a:rPr lang="tr-TR" sz="1200" b="1"/>
              <a:t>I</a:t>
            </a:r>
            <a:r>
              <a:rPr lang="en-GB" sz="1200" b="1"/>
              <a:t>ker Casillas</a:t>
            </a:r>
            <a:r>
              <a:rPr lang="en-GB" sz="1200"/>
              <a:t> – 177 matches.</a:t>
            </a:r>
          </a:p>
          <a:p>
            <a:pPr>
              <a:buFont typeface="+mj-lt"/>
              <a:buAutoNum type="arabicPeriod"/>
            </a:pPr>
            <a:r>
              <a:rPr lang="tr-TR" sz="1200" b="1"/>
              <a:t> </a:t>
            </a:r>
            <a:r>
              <a:rPr lang="en-GB" sz="1200" b="1"/>
              <a:t>Fastest Hat-Trick</a:t>
            </a:r>
            <a:r>
              <a:rPr lang="en-GB" sz="1200"/>
              <a:t>:</a:t>
            </a:r>
          </a:p>
          <a:p>
            <a:pPr marL="457200" lvl="1" indent="0">
              <a:buNone/>
            </a:pPr>
            <a:r>
              <a:rPr lang="en-GB" sz="1200" b="1"/>
              <a:t>Bafétimbi Gomis</a:t>
            </a:r>
            <a:r>
              <a:rPr lang="en-GB" sz="1200"/>
              <a:t> – 8 minutes (Lyon vs. Dinamo Zagreb, 2011).</a:t>
            </a:r>
          </a:p>
          <a:p>
            <a:endParaRPr lang="en-GB" sz="12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Memorable Finals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Iconic matches include Manchester United vs. Bayern Munich (1999), Liverpool vs. AC Milan (2005), and Real Madrid's 'La Décima' win in 2014.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Iconic Players and Coaches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Players: Messi, Ronaldo, Zidane, Maldini.</a:t>
            </a:r>
          </a:p>
          <a:p>
            <a:r>
              <a:t>Coaches: Sir Alex Ferguson, Carlo Ancelotti, Pep Guardiola.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Impact on Football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Champions League has transformed club football, influencing economics, uniting fans globally, and driving player transfers.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idnigh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8441ED0-CAF9-4D78-A4B6-0E0171CEFDD4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91</TotalTime>
  <Words>749</Words>
  <Application>Microsoft Office PowerPoint</Application>
  <PresentationFormat>On-screen Show (4:3)</PresentationFormat>
  <Paragraphs>67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Calibri Light</vt:lpstr>
      <vt:lpstr>Impact</vt:lpstr>
      <vt:lpstr>Office Theme</vt:lpstr>
      <vt:lpstr>Midnight</vt:lpstr>
      <vt:lpstr>The History of   UEFA Champions League</vt:lpstr>
      <vt:lpstr>Introduction</vt:lpstr>
      <vt:lpstr>Origins (1955-1992)</vt:lpstr>
      <vt:lpstr>Transition to Champions League (1992)</vt:lpstr>
      <vt:lpstr>Transition to Champions League (1992)</vt:lpstr>
      <vt:lpstr>Records and Statistics</vt:lpstr>
      <vt:lpstr>Memorable Finals</vt:lpstr>
      <vt:lpstr>Iconic Players and Coaches</vt:lpstr>
      <vt:lpstr>Impact on Football</vt:lpstr>
      <vt:lpstr>Modern-Day Competition</vt:lpstr>
      <vt:lpstr>Challenges and Controversies</vt:lpstr>
      <vt:lpstr>Key Milestones</vt:lpstr>
      <vt:lpstr>Future of the Champions League</vt:lpstr>
      <vt:lpstr>Fun Facts and Trivia</vt:lpstr>
      <vt:lpstr>Conclusion</vt:lpstr>
      <vt:lpstr>Q&amp;A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Ali Cagan Sanli</cp:lastModifiedBy>
  <cp:revision>2</cp:revision>
  <dcterms:created xsi:type="dcterms:W3CDTF">2013-01-27T09:14:16Z</dcterms:created>
  <dcterms:modified xsi:type="dcterms:W3CDTF">2024-12-05T22:06:37Z</dcterms:modified>
  <cp:category/>
</cp:coreProperties>
</file>

<file path=docProps/thumbnail.jpeg>
</file>